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946" r:id="rId2"/>
    <p:sldId id="950" r:id="rId3"/>
    <p:sldId id="382" r:id="rId4"/>
    <p:sldId id="959" r:id="rId5"/>
    <p:sldId id="961" r:id="rId6"/>
    <p:sldId id="952" r:id="rId7"/>
    <p:sldId id="960" r:id="rId8"/>
    <p:sldId id="954" r:id="rId9"/>
    <p:sldId id="955" r:id="rId10"/>
    <p:sldId id="956" r:id="rId11"/>
    <p:sldId id="957" r:id="rId12"/>
    <p:sldId id="963" r:id="rId13"/>
    <p:sldId id="958" r:id="rId14"/>
    <p:sldId id="962" r:id="rId15"/>
    <p:sldId id="381" r:id="rId16"/>
    <p:sldId id="945" r:id="rId1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12EAB-48AD-4269-BAA7-7F4802B1AEC4}" v="57" dt="2025-06-30T08:31:35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2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218C-757D-4FC3-865C-A30E81EC4223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ECC7-245C-4E55-A091-9963C9DE8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2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5F10-D4C0-47BF-9ACE-ADEBD4C96E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4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5F10-D4C0-47BF-9ACE-ADEBD4C96E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5F10-D4C0-47BF-9ACE-ADEBD4C96E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254B-91B6-24E8-D956-D488F5E92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E78CD-D529-962C-5680-34E9E3C9A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7C43-A966-0550-5083-6511BAE7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4913E-18EC-5CEE-CC17-127CE45E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AFD9B-CDC1-AC44-6B8D-1E25B671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70A4-2E76-5531-915F-C1752283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B646A-A75F-1743-86ED-49515757A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BF4D-E929-E518-405B-45471F09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A6FB1-65CC-7AF9-7FD9-4D1CFFBD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8C0B5-373A-22AE-9CB5-D1F1989A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7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E15E7-E7E7-F125-BAE4-B701B2FB5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1963C-6910-27EA-30B9-E5618C55B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C3CD-6980-4D7D-F332-4415B35B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3C5D6-0AF6-EA96-E15B-219AE8CD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FB4F-5B55-F456-834A-0BFA6156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6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6364-67C7-98D3-A9AA-2C3FC51E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F4A5E-6922-B1F2-3624-35518A6C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AC118-4D60-8BF7-EF46-CDE759A8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87A49-75E4-F049-AC42-FADBBEC5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E0B3-D530-A816-7739-F5B0AF5C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ECC2-0AA2-114A-746B-C09FD4C6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0A598-5C9C-D6BE-8DA0-9D3F155E3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88C7-F30C-F4AF-0DAB-3270EC6F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9FD2A-C77E-6053-3153-4055EAC6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5809B-53DF-B3A1-F101-642E1346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6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C54E-3964-936F-E258-3F073565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BD6E0-1A76-D48F-E262-26651A663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E09BB-2613-4C55-F6E1-A800D631B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3277-4C92-0609-FAC4-D55C4A79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5369E-8835-5018-46E9-0AA7236F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F944B-6899-6DF8-967B-A3DB5FA1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4C37-2B36-FFDA-8CFD-3CD5F233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5387C-7E0B-7BF0-7813-C61010D0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93357-0A2C-3C85-A956-98F0508F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3CDD9-505F-1225-F950-5CA02EF52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EA713-9D1F-1F2D-5E22-E35735E79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9D67A-4453-CFC0-5E8C-46F2504D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25BDD-C240-EB78-4310-4001310E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4FB59-207F-47F6-8E10-DC31F79E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7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541A-1044-112A-530D-E8226CCB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CE595-0D3E-0A3F-FA4E-BF44397C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3E05F-D2E6-58C3-534D-8EF42DE3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97656-5120-50B1-6ACC-03918201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3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8D5FA-653A-95E3-D3D2-E33D29B0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97808-DA57-AFE2-A611-A28D8D46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00267-9B7A-757F-2D62-3976CE32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0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B607-C4BD-EF71-3431-9B5A01FF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D4E7-13B9-36F0-E3B2-98507A799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1A821-22B8-8A31-2F02-E572FA2F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D1F0A-7172-E8A7-ACA0-E0C4AB8F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87207-0B0E-FFDF-FD80-AEC4B7F4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476BA-FE40-BFF8-A3AA-2ACE0EAD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0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5D44-FFF7-0C74-80BF-D6824DED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8CA25-5C69-6387-9104-BE1BB9687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D8B65-84AE-C162-E4EE-33FC4D4A6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FC6B8-FEC5-F519-2D5A-286A3E99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1st October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99CBB-749D-A172-237D-A9635DCC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ICTMC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62730-FD97-1C23-6377-F0A00F41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7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83967-FBB7-4F2E-CA76-DA07D9C3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5" y="92941"/>
            <a:ext cx="9345296" cy="1015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08405-3ED1-B9A5-58BF-97BA939E0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279" y="1241063"/>
            <a:ext cx="11508811" cy="506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97F9-7A00-9E0B-F82A-C7273C674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1st October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D39E-475A-43DC-9A1B-AA51E575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070C0"/>
                </a:solidFill>
              </a:defRPr>
            </a:lvl1pPr>
          </a:lstStyle>
          <a:p>
            <a:r>
              <a:rPr lang="en-GB"/>
              <a:t>ICTMC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CE407-D8B5-54B2-AD28-332B2A6B0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3B7E-9261-4ED1-8BA0-1F84B7585D3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0A6EB-9059-4908-12CC-0E419B032F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85141" y="0"/>
            <a:ext cx="2706859" cy="7559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5F9AF8-C660-D2CA-8DFE-447C34ACFB82}"/>
              </a:ext>
            </a:extLst>
          </p:cNvPr>
          <p:cNvSpPr/>
          <p:nvPr userDrawn="1"/>
        </p:nvSpPr>
        <p:spPr>
          <a:xfrm>
            <a:off x="11811000" y="574067"/>
            <a:ext cx="333375" cy="628393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3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7650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Manyara@bristol.ac.u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upTJHdRHpg?feature=oembed" TargetMode="External"/><Relationship Id="rId4" Type="http://schemas.openxmlformats.org/officeDocument/2006/relationships/hyperlink" Target="https://youtu.be/6upTJHdRHpg?si=pjm-J1R6PgQlvkg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709E-7AD9-3AA2-D700-DA5A3D08A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91" y="958802"/>
            <a:ext cx="11189970" cy="2013470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highlight>
                  <a:srgbClr val="FCFCFC"/>
                </a:highlight>
                <a:latin typeface="+mn-lt"/>
              </a:rPr>
              <a:t>Patient and Public Involvement </a:t>
            </a:r>
            <a:r>
              <a:rPr lang="en-US" sz="3200" b="0" i="0">
                <a:solidFill>
                  <a:schemeClr val="tx1"/>
                </a:solidFill>
                <a:effectLst/>
                <a:highlight>
                  <a:srgbClr val="FCFCFC"/>
                </a:highlight>
                <a:latin typeface="+mn-lt"/>
              </a:rPr>
              <a:t>and Engagement (PPIE) </a:t>
            </a:r>
            <a:r>
              <a:rPr lang="en-US" sz="3200" b="0" i="0" dirty="0">
                <a:solidFill>
                  <a:schemeClr val="tx1"/>
                </a:solidFill>
                <a:effectLst/>
                <a:highlight>
                  <a:srgbClr val="FCFCFC"/>
                </a:highlight>
                <a:latin typeface="+mn-lt"/>
              </a:rPr>
              <a:t>in trial methodology research: Process, experiences, and recommendations from the SPIRIT- and CONSORT-Surrogate project</a:t>
            </a:r>
            <a:endParaRPr lang="en-GB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6D489-9AFE-8B02-3339-904EE0BC5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068" y="3320143"/>
            <a:ext cx="8975864" cy="2579055"/>
          </a:xfrm>
        </p:spPr>
        <p:txBody>
          <a:bodyPr anchor="b">
            <a:normAutofit fontScale="55000" lnSpcReduction="20000"/>
          </a:bodyPr>
          <a:lstStyle/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5800" b="1" dirty="0"/>
          </a:p>
          <a:p>
            <a:endParaRPr lang="en-GB" sz="5800" b="1" dirty="0"/>
          </a:p>
          <a:p>
            <a:r>
              <a:rPr lang="en-GB" sz="5800" b="1" dirty="0"/>
              <a:t>Dr Anthony Manyara</a:t>
            </a:r>
          </a:p>
          <a:p>
            <a:r>
              <a:rPr lang="en-GB" sz="2900" dirty="0"/>
              <a:t>@AnthonyManyara_ @Consort_surr</a:t>
            </a:r>
            <a:endParaRPr lang="en-GB" sz="3600" dirty="0"/>
          </a:p>
          <a:p>
            <a:endParaRPr lang="en-GB" sz="9600" b="1" dirty="0"/>
          </a:p>
          <a:p>
            <a:endParaRPr lang="en-GB" sz="9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F2B7A-A5BA-5E48-98E6-50587F88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17" y="5905451"/>
            <a:ext cx="2866529" cy="830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14D1-FBA8-C9ED-A295-779289B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602" y="6040477"/>
            <a:ext cx="4041998" cy="69500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5EC2A4-20B7-B7DE-5C4B-04CC8560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6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0" y="136525"/>
            <a:ext cx="8880330" cy="5452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Consensus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10</a:t>
            </a:fld>
            <a:endParaRPr lang="en-GB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25B7A3D-DBF2-52A9-FB39-0699323AE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942975"/>
            <a:ext cx="6678948" cy="4454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932C2-8741-8897-3F71-BDB5AFF78BCC}"/>
              </a:ext>
            </a:extLst>
          </p:cNvPr>
          <p:cNvSpPr txBox="1"/>
          <p:nvPr/>
        </p:nvSpPr>
        <p:spPr>
          <a:xfrm>
            <a:off x="312604" y="1076325"/>
            <a:ext cx="4668971" cy="27876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Hybrid meeting on 13-14</a:t>
            </a:r>
            <a:r>
              <a:rPr lang="en-US" sz="2400" baseline="30000" dirty="0"/>
              <a:t>th</a:t>
            </a:r>
            <a:r>
              <a:rPr lang="en-US" sz="2400" dirty="0"/>
              <a:t> March 2023: 33 delegates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4 PPIE partners attended: 1 physically 3 virtually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Partners contributed first</a:t>
            </a:r>
          </a:p>
        </p:txBody>
      </p:sp>
    </p:spTree>
    <p:extLst>
      <p:ext uri="{BB962C8B-B14F-4D97-AF65-F5344CB8AC3E}">
        <p14:creationId xmlns:p14="http://schemas.microsoft.com/office/powerpoint/2010/main" val="352631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5" y="422909"/>
            <a:ext cx="9345296" cy="6858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PPIE in the Consensus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11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CD1F6-563B-4F8D-1CF9-D1811170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Presented the patient perspective</a:t>
            </a:r>
          </a:p>
          <a:p>
            <a:pPr>
              <a:lnSpc>
                <a:spcPct val="150000"/>
              </a:lnSpc>
            </a:pPr>
            <a:r>
              <a:rPr lang="en-US" dirty="0"/>
              <a:t> Reminded delegates of why the project was important</a:t>
            </a:r>
          </a:p>
          <a:p>
            <a:pPr>
              <a:lnSpc>
                <a:spcPct val="150000"/>
              </a:lnSpc>
            </a:pPr>
            <a:r>
              <a:rPr lang="en-US" dirty="0"/>
              <a:t> Clarification of issues </a:t>
            </a:r>
          </a:p>
          <a:p>
            <a:pPr>
              <a:lnSpc>
                <a:spcPct val="150000"/>
              </a:lnSpc>
            </a:pPr>
            <a:r>
              <a:rPr lang="en-US" dirty="0"/>
              <a:t> Corrected some grammar</a:t>
            </a:r>
          </a:p>
          <a:p>
            <a:pPr>
              <a:lnSpc>
                <a:spcPct val="150000"/>
              </a:lnSpc>
            </a:pPr>
            <a:r>
              <a:rPr lang="en-US" dirty="0"/>
              <a:t> Suggested strategies to disseminate and implement the extensions</a:t>
            </a:r>
          </a:p>
          <a:p>
            <a:pPr>
              <a:lnSpc>
                <a:spcPct val="150000"/>
              </a:lnSpc>
            </a:pPr>
            <a:r>
              <a:rPr lang="en-US" dirty="0"/>
              <a:t> Created </a:t>
            </a:r>
            <a:r>
              <a:rPr lang="en-GB" dirty="0"/>
              <a:t>humour</a:t>
            </a:r>
          </a:p>
        </p:txBody>
      </p:sp>
    </p:spTree>
    <p:extLst>
      <p:ext uri="{BB962C8B-B14F-4D97-AF65-F5344CB8AC3E}">
        <p14:creationId xmlns:p14="http://schemas.microsoft.com/office/powerpoint/2010/main" val="2227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1E3F-ADD5-17B8-0641-5C779522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58FC-02F2-B71B-B303-E3C2F2B51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 Co-authorship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 YouTube educational video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 Involvement in webinars presenting the patient perspective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5724-BF3C-4264-5E44-A787198E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75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5" y="136525"/>
            <a:ext cx="9345296" cy="97227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Recommendations for trial methodology projects 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13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CD1F6-563B-4F8D-1CF9-D1811170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Involve </a:t>
            </a:r>
            <a:r>
              <a:rPr lang="en-US" b="1" dirty="0"/>
              <a:t>early </a:t>
            </a:r>
            <a:r>
              <a:rPr lang="en-US" sz="2400" i="1" dirty="0"/>
              <a:t>– grant application stage 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 Involve with </a:t>
            </a:r>
            <a:r>
              <a:rPr lang="en-US" b="1" dirty="0"/>
              <a:t>a plan and layered approach </a:t>
            </a:r>
            <a:r>
              <a:rPr lang="en-US" sz="2400" i="1" dirty="0"/>
              <a:t>– strategy to guide PPIE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 Involve </a:t>
            </a:r>
            <a:r>
              <a:rPr lang="en-US" b="1" dirty="0"/>
              <a:t>meaningfully</a:t>
            </a:r>
            <a:r>
              <a:rPr lang="en-US" dirty="0"/>
              <a:t> in a genuine way </a:t>
            </a:r>
            <a:r>
              <a:rPr lang="en-US" sz="2400" i="1" dirty="0"/>
              <a:t>– avoid tokenism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 Involve with </a:t>
            </a:r>
            <a:r>
              <a:rPr lang="en-US" b="1" dirty="0"/>
              <a:t>support and in safe spaces </a:t>
            </a:r>
            <a:r>
              <a:rPr lang="en-US" sz="2400" i="1" dirty="0"/>
              <a:t>– safe spaces to learn and engage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 Involve with </a:t>
            </a:r>
            <a:r>
              <a:rPr lang="en-US" b="1" dirty="0"/>
              <a:t>evaluation, reflection, and feedback </a:t>
            </a:r>
            <a:r>
              <a:rPr lang="en-US" sz="2400" i="1" dirty="0"/>
              <a:t>– what went well and what could be improved</a:t>
            </a:r>
          </a:p>
          <a:p>
            <a:pPr>
              <a:lnSpc>
                <a:spcPct val="150000"/>
              </a:lnSpc>
            </a:pPr>
            <a:r>
              <a:rPr lang="en-GB" dirty="0"/>
              <a:t> Involve with a </a:t>
            </a:r>
            <a:r>
              <a:rPr lang="en-GB" b="1" dirty="0"/>
              <a:t>budget</a:t>
            </a:r>
            <a:r>
              <a:rPr lang="en-GB" dirty="0"/>
              <a:t> </a:t>
            </a:r>
            <a:r>
              <a:rPr lang="en-GB" sz="2400" i="1" dirty="0"/>
              <a:t>– compensation and other costs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67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BED53-E049-67E9-2429-ADB2ECE6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B180-5837-59E5-EAD6-8AE5E697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67BF4F-755B-15F0-0B7A-810854274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403" y="3794125"/>
            <a:ext cx="9153961" cy="187805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959C1C-BB75-88ED-C27A-22FB1C27F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6" y="399037"/>
            <a:ext cx="7402824" cy="32803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792692-6D89-CAB3-35A5-4E3BCAC51E0E}"/>
              </a:ext>
            </a:extLst>
          </p:cNvPr>
          <p:cNvSpPr txBox="1"/>
          <p:nvPr/>
        </p:nvSpPr>
        <p:spPr>
          <a:xfrm>
            <a:off x="1077686" y="6096000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32. CONSORT-Surrogate extension</a:t>
            </a:r>
          </a:p>
        </p:txBody>
      </p:sp>
    </p:spTree>
    <p:extLst>
      <p:ext uri="{BB962C8B-B14F-4D97-AF65-F5344CB8AC3E}">
        <p14:creationId xmlns:p14="http://schemas.microsoft.com/office/powerpoint/2010/main" val="8779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6762-3E97-AF7D-5349-D2B1E059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6" y="76240"/>
            <a:ext cx="8262267" cy="683499"/>
          </a:xfrm>
        </p:spPr>
        <p:txBody>
          <a:bodyPr/>
          <a:lstStyle/>
          <a:p>
            <a:r>
              <a:rPr lang="en-GB" dirty="0"/>
              <a:t>Acknowledgements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230C-2038-476C-590B-791724F97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006" y="1122981"/>
            <a:ext cx="5157787" cy="492443"/>
          </a:xfrm>
        </p:spPr>
        <p:txBody>
          <a:bodyPr>
            <a:normAutofit/>
          </a:bodyPr>
          <a:lstStyle/>
          <a:p>
            <a:r>
              <a:rPr lang="en-GB" sz="2000" dirty="0"/>
              <a:t>Project Management 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E32AF-5E39-D1CA-428E-EFC92A373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902" y="1540922"/>
            <a:ext cx="5261994" cy="3684588"/>
          </a:xfrm>
        </p:spPr>
        <p:txBody>
          <a:bodyPr>
            <a:normAutofit fontScale="70000" lnSpcReduction="20000"/>
          </a:bodyPr>
          <a:lstStyle/>
          <a:p>
            <a:pPr marL="0" indent="0" algn="l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Anthony Manyara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 (RA)</a:t>
            </a:r>
          </a:p>
          <a:p>
            <a:pPr marL="0" indent="0" algn="l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Oriana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Ciani</a:t>
            </a:r>
            <a:r>
              <a:rPr lang="en-GB" b="0" i="0" dirty="0">
                <a:solidFill>
                  <a:srgbClr val="000000"/>
                </a:solidFill>
                <a:effectLst/>
              </a:rPr>
              <a:t>​ (PI)</a:t>
            </a:r>
          </a:p>
          <a:p>
            <a:pPr marL="0" indent="0" algn="l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Rod Taylor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 (PI)</a:t>
            </a:r>
          </a:p>
          <a:p>
            <a:pPr marL="0" indent="0" algn="l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Jane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Blazeby</a:t>
            </a:r>
            <a:r>
              <a:rPr lang="en-GB" b="0" i="0" dirty="0">
                <a:solidFill>
                  <a:srgbClr val="000000"/>
                </a:solidFill>
                <a:effectLst/>
              </a:rPr>
              <a:t>​ [Amber Young] (Co-I)</a:t>
            </a:r>
          </a:p>
          <a:p>
            <a:pPr marL="0" indent="0" algn="l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Derek Stewart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 (PPI Lead, Co-I)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Philippa Davies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 (Co-</a:t>
            </a:r>
            <a:r>
              <a:rPr lang="en-US" dirty="0">
                <a:solidFill>
                  <a:srgbClr val="000000"/>
                </a:solidFill>
              </a:rPr>
              <a:t>I)</a:t>
            </a:r>
          </a:p>
          <a:p>
            <a:pPr marL="0" indent="0" algn="l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Chris Weir (Co-I)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GB" sz="2800" b="1" dirty="0"/>
              <a:t>PPIE advisory group</a:t>
            </a:r>
          </a:p>
          <a:p>
            <a:pPr marL="0" indent="0">
              <a:buNone/>
            </a:pPr>
            <a:r>
              <a:rPr lang="en-GB" dirty="0"/>
              <a:t>Sarah Markham</a:t>
            </a:r>
          </a:p>
          <a:p>
            <a:pPr marL="0" indent="0">
              <a:buNone/>
            </a:pPr>
            <a:r>
              <a:rPr lang="en-GB" dirty="0"/>
              <a:t>Andrew Worrall</a:t>
            </a:r>
          </a:p>
          <a:p>
            <a:pPr marL="0" indent="0">
              <a:buNone/>
            </a:pPr>
            <a:r>
              <a:rPr lang="en-GB" dirty="0"/>
              <a:t>Ray Harris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13906-9A01-D12C-C57F-3B90714B9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8020" y="688554"/>
            <a:ext cx="3977640" cy="576454"/>
          </a:xfrm>
        </p:spPr>
        <p:txBody>
          <a:bodyPr>
            <a:normAutofit/>
          </a:bodyPr>
          <a:lstStyle/>
          <a:p>
            <a:r>
              <a:rPr lang="en-GB" sz="2000" dirty="0"/>
              <a:t>Executive Committee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F668D-D11A-F6ED-AA75-26905804D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9700" y="1290026"/>
            <a:ext cx="5054020" cy="2797290"/>
          </a:xfrm>
        </p:spPr>
        <p:txBody>
          <a:bodyPr>
            <a:normAutofit fontScale="70000" lnSpcReduction="20000"/>
          </a:bodyPr>
          <a:lstStyle/>
          <a:p>
            <a:pPr marL="0" indent="0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Joseph Ross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 (Chair)</a:t>
            </a:r>
          </a:p>
          <a:p>
            <a:pPr marL="0" indent="0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Martin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Offringa</a:t>
            </a:r>
            <a:r>
              <a:rPr lang="en-GB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Nancy Butcher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An-Wen Chan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Gary Collins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 </a:t>
            </a:r>
          </a:p>
          <a:p>
            <a:pPr marL="0" indent="0" rtl="0" fontAlgn="base">
              <a:buNone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Sylwia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Bujkiewicz</a:t>
            </a:r>
            <a:r>
              <a:rPr lang="en-GB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Dalia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Dawoud</a:t>
            </a:r>
            <a:r>
              <a:rPr lang="en-GB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rtl="0" fontAlgn="base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Mario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Ouwens</a:t>
            </a:r>
            <a:r>
              <a:rPr lang="en-GB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8F350-5837-6921-AE56-7E82C5A778BB}"/>
              </a:ext>
            </a:extLst>
          </p:cNvPr>
          <p:cNvSpPr txBox="1"/>
          <p:nvPr/>
        </p:nvSpPr>
        <p:spPr>
          <a:xfrm>
            <a:off x="834006" y="803343"/>
            <a:ext cx="573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Medical Research Council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AA91C-C6E3-C622-3821-5A6A868E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329" y="4643060"/>
            <a:ext cx="5054022" cy="2042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386B82-9ADF-2D13-9FBF-BD13A7557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640" y="4743356"/>
            <a:ext cx="1930499" cy="2025754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D1F090-8CA1-2F13-B243-4FC49664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044F-E0EA-899E-FB34-E302B5C9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998114" cy="2852737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949E-E2EE-335D-2B4D-65363E4A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73DB6-79F9-6CD0-972E-6E980407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243" y="2052099"/>
            <a:ext cx="3546940" cy="3637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EA9C1-3801-6870-5F57-79D78E55C164}"/>
              </a:ext>
            </a:extLst>
          </p:cNvPr>
          <p:cNvSpPr txBox="1"/>
          <p:nvPr/>
        </p:nvSpPr>
        <p:spPr>
          <a:xfrm>
            <a:off x="692728" y="5043269"/>
            <a:ext cx="46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Anthony.Manyara@bristol.ac.uk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31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YouTube educational video on surrogate outcomes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2</a:t>
            </a:fld>
            <a:endParaRPr lang="en-GB"/>
          </a:p>
        </p:txBody>
      </p:sp>
      <p:pic>
        <p:nvPicPr>
          <p:cNvPr id="9" name="Online Media 8" title="Surrogate Outcomes">
            <a:hlinkClick r:id="" action="ppaction://media"/>
            <a:extLst>
              <a:ext uri="{FF2B5EF4-FFF2-40B4-BE49-F238E27FC236}">
                <a16:creationId xmlns:a16="http://schemas.microsoft.com/office/drawing/2014/main" id="{FF4967E5-7C21-48B3-7310-D2B380476D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8438" y="1241425"/>
            <a:ext cx="7203191" cy="4069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A85E9-0312-1F99-8387-50B9FF4EAFEA}"/>
              </a:ext>
            </a:extLst>
          </p:cNvPr>
          <p:cNvSpPr txBox="1"/>
          <p:nvPr/>
        </p:nvSpPr>
        <p:spPr>
          <a:xfrm>
            <a:off x="2377760" y="5616575"/>
            <a:ext cx="787460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hlinkClick r:id="rId4"/>
              </a:rPr>
              <a:t>https://youtu.be/6upTJHdRHpg?si=pjm-J1R6PgQlvkgI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1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07E3-7946-91E8-8B0E-5FA3AC46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Surrogate outcomes – definition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B695-312D-7237-D5D3-20843E50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7" y="1255150"/>
            <a:ext cx="5565796" cy="5067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/>
          </a:p>
          <a:p>
            <a:r>
              <a:rPr lang="en-GB" dirty="0"/>
              <a:t> An outcome that is used in trials as a substitute for a  target outcome (severe morbidity, mortality, health related quality of life)​</a:t>
            </a: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766F3-11E2-EAB3-4EDD-7EF730E58C51}"/>
              </a:ext>
            </a:extLst>
          </p:cNvPr>
          <p:cNvSpPr/>
          <p:nvPr/>
        </p:nvSpPr>
        <p:spPr>
          <a:xfrm>
            <a:off x="9002826" y="1504575"/>
            <a:ext cx="2743200" cy="2863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789E3E94-4E46-B74B-E143-D612E76A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351" y="1533150"/>
            <a:ext cx="21796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Target outcome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Direct measure of how individual feels, function or survive.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2C14-EE4F-2198-B2B0-567D747ED494}"/>
              </a:ext>
            </a:extLst>
          </p:cNvPr>
          <p:cNvSpPr/>
          <p:nvPr/>
        </p:nvSpPr>
        <p:spPr>
          <a:xfrm>
            <a:off x="5748451" y="1504575"/>
            <a:ext cx="2743200" cy="2863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5B9A10CD-C06F-A9FF-9E10-0BC5483B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451" y="1504575"/>
            <a:ext cx="2743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35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Surrogate outcomes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5335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5335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5335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biomarker or intermediate outcome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5335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that is intended to substitute and predict for a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5335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target outcome.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25335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Isosceles Triangle 3">
            <a:extLst>
              <a:ext uri="{FF2B5EF4-FFF2-40B4-BE49-F238E27FC236}">
                <a16:creationId xmlns:a16="http://schemas.microsoft.com/office/drawing/2014/main" id="{31FA0136-DCBB-7811-120F-45D25C29C3C6}"/>
              </a:ext>
            </a:extLst>
          </p:cNvPr>
          <p:cNvSpPr/>
          <p:nvPr/>
        </p:nvSpPr>
        <p:spPr>
          <a:xfrm rot="5400000">
            <a:off x="7308964" y="2753937"/>
            <a:ext cx="2863850" cy="36512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0A8916-0C64-E285-42F8-0D1732B517C1}"/>
              </a:ext>
            </a:extLst>
          </p:cNvPr>
          <p:cNvSpPr/>
          <p:nvPr/>
        </p:nvSpPr>
        <p:spPr>
          <a:xfrm>
            <a:off x="5748451" y="4530350"/>
            <a:ext cx="2743200" cy="684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15E3A23C-3F24-D803-ABA9-7B5681D37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523" y="4665288"/>
            <a:ext cx="260696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35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e.g., LDL-cholesterol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335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14484288-B783-EA27-D98D-256633A7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826" y="4526467"/>
            <a:ext cx="27432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Cardiovascular Mortality</a:t>
            </a:r>
          </a:p>
        </p:txBody>
      </p:sp>
      <p:sp>
        <p:nvSpPr>
          <p:cNvPr id="15" name="Isosceles Triangle 39">
            <a:extLst>
              <a:ext uri="{FF2B5EF4-FFF2-40B4-BE49-F238E27FC236}">
                <a16:creationId xmlns:a16="http://schemas.microsoft.com/office/drawing/2014/main" id="{57BD306A-4443-262F-21FC-23DF3D90F021}"/>
              </a:ext>
            </a:extLst>
          </p:cNvPr>
          <p:cNvSpPr/>
          <p:nvPr/>
        </p:nvSpPr>
        <p:spPr>
          <a:xfrm rot="5400000">
            <a:off x="8398782" y="4689894"/>
            <a:ext cx="684213" cy="36512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82BCE-0F4D-992A-6D8A-9C0312F5CF11}"/>
              </a:ext>
            </a:extLst>
          </p:cNvPr>
          <p:cNvSpPr/>
          <p:nvPr/>
        </p:nvSpPr>
        <p:spPr>
          <a:xfrm>
            <a:off x="5746475" y="5312144"/>
            <a:ext cx="2743200" cy="684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F71104F-B10F-7BB4-FB26-0B77E969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13" y="5447082"/>
            <a:ext cx="2743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35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e.g., Exercise capacity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335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E8C88-104F-F98C-C4F7-5B068A50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850" y="5308261"/>
            <a:ext cx="27432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Cardiovascular Mortality</a:t>
            </a:r>
          </a:p>
        </p:txBody>
      </p:sp>
      <p:sp>
        <p:nvSpPr>
          <p:cNvPr id="19" name="Isosceles Triangle 39">
            <a:extLst>
              <a:ext uri="{FF2B5EF4-FFF2-40B4-BE49-F238E27FC236}">
                <a16:creationId xmlns:a16="http://schemas.microsoft.com/office/drawing/2014/main" id="{A97F8832-2B3B-A071-46E4-1C651E81DBDF}"/>
              </a:ext>
            </a:extLst>
          </p:cNvPr>
          <p:cNvSpPr/>
          <p:nvPr/>
        </p:nvSpPr>
        <p:spPr>
          <a:xfrm rot="5400000">
            <a:off x="8396806" y="5471688"/>
            <a:ext cx="684213" cy="36512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27EE-8984-DAA0-8AE5-7E469A0F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reporting guidelines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D6106E-E0EF-B7BD-8113-4F85A994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 While surrogate outcomes improve trial efficiency, they have limitations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May not predict the intervention effect on target outcome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Overestimation of intervention effects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Limited information on intervention harms</a:t>
            </a:r>
          </a:p>
          <a:p>
            <a:pPr>
              <a:lnSpc>
                <a:spcPct val="100000"/>
              </a:lnSpc>
            </a:pPr>
            <a:r>
              <a:rPr lang="en-GB" dirty="0"/>
              <a:t> Need for reporting guidelines – improve transparency and completeness in reporting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SPIRIT-Surrogate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CONSORT-Surrogate</a:t>
            </a:r>
          </a:p>
        </p:txBody>
      </p:sp>
    </p:spTree>
    <p:extLst>
      <p:ext uri="{BB962C8B-B14F-4D97-AF65-F5344CB8AC3E}">
        <p14:creationId xmlns:p14="http://schemas.microsoft.com/office/powerpoint/2010/main" val="317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SPIRIT-and CONSORT-Surrogate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5</a:t>
            </a:fld>
            <a:endParaRPr lang="en-GB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B2CD985-65D9-557E-5970-916EBC32F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414" y="1289050"/>
            <a:ext cx="6531186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9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5" y="92941"/>
            <a:ext cx="9345296" cy="8103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Final publications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6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0DCE08-18C7-8C1E-57DB-F5C4F76E1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3668" y="3180477"/>
            <a:ext cx="5696918" cy="251979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E5052-C63A-3FA1-9306-3E5267411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4" y="3151637"/>
            <a:ext cx="5339247" cy="245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6FA918-BAA4-DEC3-4584-B5D831CDA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" y="903246"/>
            <a:ext cx="5069173" cy="1830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B5381D-41A9-DF41-7EBB-843D40E711FB}"/>
              </a:ext>
            </a:extLst>
          </p:cNvPr>
          <p:cNvSpPr txBox="1"/>
          <p:nvPr/>
        </p:nvSpPr>
        <p:spPr>
          <a:xfrm>
            <a:off x="2581275" y="112851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EclinicalMedicine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21CD3-2D30-D191-74C2-CFEA5C473C22}"/>
              </a:ext>
            </a:extLst>
          </p:cNvPr>
          <p:cNvSpPr txBox="1"/>
          <p:nvPr/>
        </p:nvSpPr>
        <p:spPr>
          <a:xfrm>
            <a:off x="3269673" y="2524395"/>
            <a:ext cx="295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BMJ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C045D-0AA3-8504-1A9E-73D80573E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268" y="1723108"/>
            <a:ext cx="6200784" cy="49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9" y="-39464"/>
            <a:ext cx="9345296" cy="8378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of PPIE in project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8273A3-F3E5-6C89-9CC6-1F4854D1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9" y="1241063"/>
            <a:ext cx="5897721" cy="5067662"/>
          </a:xfrm>
        </p:spPr>
        <p:txBody>
          <a:bodyPr/>
          <a:lstStyle/>
          <a:p>
            <a:r>
              <a:rPr lang="en-US" dirty="0"/>
              <a:t>Derek Stewart part of grant co-applicants, as PPIE partner</a:t>
            </a:r>
          </a:p>
          <a:p>
            <a:r>
              <a:rPr lang="en-US" dirty="0"/>
              <a:t> Involvement strategy drafted</a:t>
            </a:r>
          </a:p>
          <a:p>
            <a:r>
              <a:rPr lang="en-US" dirty="0"/>
              <a:t> Three other PPIE partners joined as part of project to completion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sz="2400" dirty="0"/>
              <a:t>Sarah Markham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 Andrew Worrall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 Ray Harris</a:t>
            </a:r>
          </a:p>
          <a:p>
            <a:r>
              <a:rPr lang="en-US" sz="2400" dirty="0"/>
              <a:t>Feedback survey to document experiences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DECF1B-4998-5F27-D77D-162E429F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5267"/>
            <a:ext cx="5499229" cy="56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workshop prior to Delphi survey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8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CD1F6-563B-4F8D-1CF9-D1811170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b="1" dirty="0"/>
              <a:t>Aim:</a:t>
            </a:r>
            <a:r>
              <a:rPr lang="en-US" dirty="0"/>
              <a:t> to support meaningful participation in Delphi survey</a:t>
            </a:r>
          </a:p>
          <a:p>
            <a:pPr>
              <a:lnSpc>
                <a:spcPct val="200000"/>
              </a:lnSpc>
            </a:pPr>
            <a:r>
              <a:rPr lang="en-US" dirty="0"/>
              <a:t> 2-hour virtual workshop on the 19</a:t>
            </a:r>
            <a:r>
              <a:rPr lang="en-US" baseline="30000" dirty="0"/>
              <a:t>th</a:t>
            </a:r>
            <a:r>
              <a:rPr lang="en-US" dirty="0"/>
              <a:t> August 2022</a:t>
            </a:r>
          </a:p>
          <a:p>
            <a:pPr>
              <a:lnSpc>
                <a:spcPct val="200000"/>
              </a:lnSpc>
            </a:pPr>
            <a:r>
              <a:rPr lang="en-US" dirty="0"/>
              <a:t> Attended by 19 PPIE partners (18 from UK, 1 from Canada)</a:t>
            </a:r>
          </a:p>
          <a:p>
            <a:pPr>
              <a:lnSpc>
                <a:spcPct val="200000"/>
              </a:lnSpc>
            </a:pPr>
            <a:r>
              <a:rPr lang="en-US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Majority (87%) of the 19 participated in the e-Delphi survey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86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E7B7-6753-63B7-E164-E4CF6F7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5" y="92941"/>
            <a:ext cx="9345296" cy="5928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worked well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FDCB-B9B5-8A03-93C1-9C7C53BE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3B7E-9261-4ED1-8BA0-1F84B7585D35}" type="slidenum">
              <a:rPr lang="en-GB" smtClean="0"/>
              <a:t>9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CD1F6-563B-4F8D-1CF9-D1811170A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9" y="904875"/>
            <a:ext cx="11508811" cy="540385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GB" sz="2400" b="1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 Learning workshop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Engaging and interactive 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GB" sz="1800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Opportunity to learn from </a:t>
            </a:r>
            <a:r>
              <a:rPr lang="en-GB" sz="1800" b="1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lived experiences </a:t>
            </a:r>
            <a:r>
              <a:rPr lang="en-GB" sz="1800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of other PPIE partners.</a:t>
            </a:r>
          </a:p>
          <a:p>
            <a:pPr lvl="2">
              <a:lnSpc>
                <a:spcPct val="150000"/>
              </a:lnSpc>
            </a:pPr>
            <a:r>
              <a:rPr lang="en-GB" sz="18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Reading resources </a:t>
            </a:r>
            <a:r>
              <a:rPr lang="en-GB" sz="18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after workshop</a:t>
            </a:r>
          </a:p>
          <a:p>
            <a:r>
              <a:rPr lang="en-US" sz="2400" b="1" dirty="0"/>
              <a:t> Supports during Delphi survey participation 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Glossary</a:t>
            </a:r>
            <a:r>
              <a:rPr lang="en-GB" sz="1800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 of terminology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GB" sz="1800" b="1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Help text </a:t>
            </a:r>
            <a:r>
              <a:rPr lang="en-GB" sz="1800" dirty="0">
                <a:effectLst/>
                <a:uFill>
                  <a:solidFill>
                    <a:srgbClr val="0070C0"/>
                  </a:solidFill>
                </a:uFill>
                <a:ea typeface="DengXian" panose="02010600030101010101" pitchFamily="2" charset="-122"/>
                <a:cs typeface="Wingdings" panose="05000000000000000000" pitchFamily="2" charset="2"/>
              </a:rPr>
              <a:t>on items being rated.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GB" sz="20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Clear instructions </a:t>
            </a:r>
            <a:r>
              <a:rPr lang="en-GB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on how to rate items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b="1" dirty="0"/>
              <a:t> Financial compensation</a:t>
            </a:r>
          </a:p>
        </p:txBody>
      </p:sp>
    </p:spTree>
    <p:extLst>
      <p:ext uri="{BB962C8B-B14F-4D97-AF65-F5344CB8AC3E}">
        <p14:creationId xmlns:p14="http://schemas.microsoft.com/office/powerpoint/2010/main" val="27896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onsensus mee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sensus meeting.potx" id="{118820D2-731F-4E27-A47F-A0E06085DB60}" vid="{6D968082-F063-4403-95B1-69CC62B062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Widescreen</PresentationFormat>
  <Paragraphs>126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DengXian</vt:lpstr>
      <vt:lpstr>Arial</vt:lpstr>
      <vt:lpstr>Calibri</vt:lpstr>
      <vt:lpstr>Courier New</vt:lpstr>
      <vt:lpstr>Verdana</vt:lpstr>
      <vt:lpstr>Wingdings</vt:lpstr>
      <vt:lpstr>1_Office Theme</vt:lpstr>
      <vt:lpstr>Patient and Public Involvement and Engagement (PPIE) in trial methodology research: Process, experiences, and recommendations from the SPIRIT- and CONSORT-Surrogate project</vt:lpstr>
      <vt:lpstr>YouTube educational video on surrogate outcomes</vt:lpstr>
      <vt:lpstr>Surrogate outcomes – definition  </vt:lpstr>
      <vt:lpstr>Need for reporting guidelines</vt:lpstr>
      <vt:lpstr>Development of SPIRIT-and CONSORT-Surrogate</vt:lpstr>
      <vt:lpstr>Final publications</vt:lpstr>
      <vt:lpstr>Process of PPIE in project</vt:lpstr>
      <vt:lpstr>Learning workshop prior to Delphi survey</vt:lpstr>
      <vt:lpstr>What worked well</vt:lpstr>
      <vt:lpstr>Consensus meeting</vt:lpstr>
      <vt:lpstr>PPIE in the Consensus meeting</vt:lpstr>
      <vt:lpstr>Knowledge translation</vt:lpstr>
      <vt:lpstr> Recommendations for trial methodology projects  </vt:lpstr>
      <vt:lpstr>PowerPoint Presentation</vt:lpstr>
      <vt:lpstr>Acknowledgements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and update of project</dc:title>
  <dc:creator>Anthony Manyara</dc:creator>
  <cp:lastModifiedBy>Anthony Manyara</cp:lastModifiedBy>
  <cp:revision>3</cp:revision>
  <cp:lastPrinted>2025-06-26T13:13:53Z</cp:lastPrinted>
  <dcterms:created xsi:type="dcterms:W3CDTF">2022-10-13T19:54:08Z</dcterms:created>
  <dcterms:modified xsi:type="dcterms:W3CDTF">2025-06-30T08:32:27Z</dcterms:modified>
</cp:coreProperties>
</file>