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6"/>
  </p:notesMasterIdLst>
  <p:sldIdLst>
    <p:sldId id="361" r:id="rId5"/>
    <p:sldId id="401" r:id="rId6"/>
    <p:sldId id="389" r:id="rId7"/>
    <p:sldId id="393" r:id="rId8"/>
    <p:sldId id="395" r:id="rId9"/>
    <p:sldId id="403" r:id="rId10"/>
    <p:sldId id="404" r:id="rId11"/>
    <p:sldId id="396" r:id="rId12"/>
    <p:sldId id="394" r:id="rId13"/>
    <p:sldId id="399" r:id="rId14"/>
    <p:sldId id="443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405A5D-F530-4E0B-B033-BF41F67C35B5}">
          <p14:sldIdLst>
            <p14:sldId id="361"/>
            <p14:sldId id="401"/>
            <p14:sldId id="389"/>
            <p14:sldId id="393"/>
            <p14:sldId id="395"/>
            <p14:sldId id="403"/>
            <p14:sldId id="404"/>
            <p14:sldId id="396"/>
            <p14:sldId id="394"/>
            <p14:sldId id="399"/>
            <p14:sldId id="4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7C6973-F661-20CE-16A7-F82CEB9F389F}" name="Michael Robling" initials="MR" userId="S::roblingmr@cardiff.ac.uk::fec0e6fc-9fa3-41b4-b888-23505e5f9df1" providerId="AD"/>
  <p188:author id="{77467692-009C-25B1-0A47-C3BAE3EA6CA0}" name="Fiona Lugg-Widger" initials="FL" userId="S::LuggFV@cardiff.ac.uk::0719c289-eade-46ac-a14e-37301814c3a3" providerId="AD"/>
  <p188:author id="{BCED0EFB-3B42-345F-76C4-BD2FD8A5B04B}" name="Fiona Lugg-Widger" initials="FL" userId="S::luggfv@cardiff.ac.uk::0719c289-eade-46ac-a14e-37301814c3a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93E"/>
    <a:srgbClr val="CC0030"/>
    <a:srgbClr val="19C5BE"/>
    <a:srgbClr val="FFDDE5"/>
    <a:srgbClr val="F4F4F4"/>
    <a:srgbClr val="07376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0" autoAdjust="0"/>
    <p:restoredTop sz="65579" autoAdjust="0"/>
  </p:normalViewPr>
  <p:slideViewPr>
    <p:cSldViewPr snapToGrid="0">
      <p:cViewPr varScale="1">
        <p:scale>
          <a:sx n="107" d="100"/>
          <a:sy n="107" d="100"/>
        </p:scale>
        <p:origin x="178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C7E18-7AC5-1D40-A815-59B34DD269F5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934AE-FF88-3D46-91F6-FB7789D4B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20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934AE-FF88-3D46-91F6-FB7789D4BD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05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934AE-FF88-3D46-91F6-FB7789D4BD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55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592A1-3D9A-03ED-33B7-8D80FAAEA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7DA1A3-82A8-5251-B267-7679305E66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B64ABD-6528-740D-1D6A-4668C7AC49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D5E3F-D4A1-90CE-E0A3-934DA99F0B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934AE-FF88-3D46-91F6-FB7789D4BD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8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934AE-FF88-3D46-91F6-FB7789D4BD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9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934AE-FF88-3D46-91F6-FB7789D4BD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65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934AE-FF88-3D46-91F6-FB7789D4BD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82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934AE-FF88-3D46-91F6-FB7789D4BD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87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934AE-FF88-3D46-91F6-FB7789D4BD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26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934AE-FF88-3D46-91F6-FB7789D4BD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57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934AE-FF88-3D46-91F6-FB7789D4BD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74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934AE-FF88-3D46-91F6-FB7789D4BD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7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751AB-64DF-5B60-CFB8-7559E0B19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78599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latin typeface="Montserrat" panose="00000500000000000000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F150A-007C-9444-D85D-F9AA29572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39151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Montserrat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5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45124-472C-B731-867F-CAFCEF79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4640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66549F-23F6-90D9-ABCA-E4E3EAE20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5119" y="1022055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20C8D-B00D-A18E-124C-EF467CDE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9247-47C9-3548-9DDB-6F9AA92AB507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9EDF2-46A3-BF06-A991-E6EB7D90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D73C1-00F5-2704-3045-BF676CC0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7522-25A0-9F46-A1A5-BC395E768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17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C884E3-B024-84BA-2CBB-0575DCF026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4640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578EB3-5B97-1929-2965-251F316DF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4640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9E099-9101-CF0F-E4C7-CCE66B5A3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9247-47C9-3548-9DDB-6F9AA92AB507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2B153-AB3D-D2EB-E276-C05A8102E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AC6C8-BF90-C213-8FF2-C8343643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7522-25A0-9F46-A1A5-BC395E768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8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B02FC-7425-50BC-D5E1-AACDC25ED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19" y="1022055"/>
            <a:ext cx="7886700" cy="3262312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06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BB63C3-AB12-C8A9-6ADE-B70878EEA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19" y="1022055"/>
            <a:ext cx="8343290" cy="326231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tserrat" panose="00000500000000000000" pitchFamily="2" charset="0"/>
              </a:defRPr>
            </a:lvl1pPr>
            <a:lvl2pPr>
              <a:defRPr sz="1800">
                <a:latin typeface="Montserrat" panose="00000500000000000000" pitchFamily="2" charset="0"/>
              </a:defRPr>
            </a:lvl2pPr>
            <a:lvl3pPr>
              <a:defRPr sz="1800">
                <a:latin typeface="Montserrat" panose="00000500000000000000" pitchFamily="2" charset="0"/>
              </a:defRPr>
            </a:lvl3pPr>
            <a:lvl4pPr>
              <a:defRPr sz="1600">
                <a:latin typeface="Montserrat" panose="00000500000000000000" pitchFamily="2" charset="0"/>
              </a:defRPr>
            </a:lvl4pPr>
            <a:lvl5pPr>
              <a:defRPr sz="1600">
                <a:latin typeface="Montserrat" panose="00000500000000000000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DAF8A8-74C3-331D-2D7F-D6463FB4CE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2508" y="162060"/>
            <a:ext cx="7581900" cy="5572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082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C15B-802C-B867-F934-919AB7D0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4640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158AC-C7E7-711F-BC48-8655473D7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1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6004A-7ED7-4006-71AA-8A5339A85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1" y="1370013"/>
            <a:ext cx="3867151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6C6E33-3D12-555B-80A5-8EE60F4BF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9247-47C9-3548-9DDB-6F9AA92AB507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42BD9-B56B-F628-A877-5A082B41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7C715-E824-1B6C-7255-990F887A1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7522-25A0-9F46-A1A5-BC395E768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1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C31C-E19A-AFEA-E099-1A0DA388E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274640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A8E97-DB5E-5D97-5CD6-05DEC204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40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37E961-C499-45BB-77A3-A96EE59C1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40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0C131-42EA-34E2-FEE0-EAFD412FA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1998B3-A437-22EE-B96D-1D1BD6998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271959-EA44-3F03-42BD-7D15209B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9247-47C9-3548-9DDB-6F9AA92AB507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EDD0BA-7883-0C2B-A0B5-91F53DD7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C926C-79DD-C676-348E-FC7754286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7522-25A0-9F46-A1A5-BC395E768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8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CC151-347B-7AC8-012C-23CD3B5CE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4640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48C88C-0267-C542-AE40-A02DD4C64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9247-47C9-3548-9DDB-6F9AA92AB507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2B1C8-BBC4-F01F-C088-6E37E2447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0668D-F9AF-FDF1-EA0B-8041F8EDA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7522-25A0-9F46-A1A5-BC395E768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1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413951-4E2A-C324-CF07-E92FAFEA3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9247-47C9-3548-9DDB-6F9AA92AB507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F4591-0227-5324-A1F9-1ABB37A18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A47DC-3D63-D30E-9F4A-792C1DEA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7522-25A0-9F46-A1A5-BC395E768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8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ED9F-9860-F794-26B3-C56A9495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2AEEB-74E8-7DD6-A110-9037C3B76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9" y="741365"/>
            <a:ext cx="4629151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9B07D-8E27-0F78-26F3-626B5D472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B7075-7DAD-93C9-28E4-1F19488B3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9247-47C9-3548-9DDB-6F9AA92AB507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A6835-1917-86E9-479D-54CCD2DCA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1FDE4-2CCF-4E28-2837-C79CD023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7522-25A0-9F46-A1A5-BC395E768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6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A1944-BB7A-3069-07CC-79A43B6AC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17F20-AA9F-9027-0E2E-F7EEA15DD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9" y="741365"/>
            <a:ext cx="4629151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26828-1AD3-531D-C583-3D3834C4B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2CCEC-E50E-286F-10D3-1EFB7EE73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9247-47C9-3548-9DDB-6F9AA92AB507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043E3-A93C-5C14-A8C3-452D3AD1F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C6D53-DFEF-8C94-7046-E480D022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7522-25A0-9F46-A1A5-BC395E768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4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F4881-B0A8-4894-0F3D-8AF3BC0061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09247-47C9-3548-9DDB-6F9AA92AB507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08003-6DFD-5602-34F1-BE0BBAA7B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429A0-794C-9A97-D160-CDF6FD76D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47522-25A0-9F46-A1A5-BC395E768B9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2340FA-E988-EBB0-6C18-DF1748D70040}"/>
              </a:ext>
            </a:extLst>
          </p:cNvPr>
          <p:cNvSpPr/>
          <p:nvPr userDrawn="1"/>
        </p:nvSpPr>
        <p:spPr>
          <a:xfrm>
            <a:off x="0" y="-1"/>
            <a:ext cx="9144000" cy="816077"/>
          </a:xfrm>
          <a:prstGeom prst="rect">
            <a:avLst/>
          </a:prstGeom>
          <a:solidFill>
            <a:srgbClr val="DBDB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6F3E61-36CF-B741-BDD1-47DF32B68573}"/>
              </a:ext>
            </a:extLst>
          </p:cNvPr>
          <p:cNvSpPr/>
          <p:nvPr userDrawn="1"/>
        </p:nvSpPr>
        <p:spPr>
          <a:xfrm>
            <a:off x="0" y="4771161"/>
            <a:ext cx="9144000" cy="37234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5C53BE-FD1D-9D47-FE5B-03A4A0EF6FDD}"/>
              </a:ext>
            </a:extLst>
          </p:cNvPr>
          <p:cNvSpPr txBox="1"/>
          <p:nvPr userDrawn="1"/>
        </p:nvSpPr>
        <p:spPr>
          <a:xfrm>
            <a:off x="6130896" y="4789750"/>
            <a:ext cx="2847475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>
                <a:solidFill>
                  <a:srgbClr val="FFFFFF"/>
                </a:solidFill>
                <a:latin typeface="Franklin Gothic Book"/>
                <a:cs typeface="Franklin Gothic Book"/>
              </a:rPr>
              <a:t>College of Biomedical Life Sciences</a:t>
            </a:r>
          </a:p>
        </p:txBody>
      </p:sp>
      <p:pic>
        <p:nvPicPr>
          <p:cNvPr id="12" name="Picture 11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F67DB6B-E2C4-47DA-FE2F-36F6D6DE833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3" y="168376"/>
            <a:ext cx="558283" cy="5364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6F2FF4-AFBE-5C9A-E81F-AA572D7BEB9B}"/>
              </a:ext>
            </a:extLst>
          </p:cNvPr>
          <p:cNvSpPr txBox="1"/>
          <p:nvPr userDrawn="1"/>
        </p:nvSpPr>
        <p:spPr>
          <a:xfrm>
            <a:off x="617246" y="4785674"/>
            <a:ext cx="242701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51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@</a:t>
            </a:r>
            <a:r>
              <a:rPr lang="en-GB" sz="1351" dirty="0" err="1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CTRCardiffUni</a:t>
            </a:r>
            <a:endParaRPr lang="en-US" sz="1351" dirty="0">
              <a:solidFill>
                <a:schemeClr val="bg1"/>
              </a:solidFill>
              <a:effectLst/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F7B1062C-6780-A2F3-BF9F-415C189FB90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19" y="4815564"/>
            <a:ext cx="219384" cy="21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1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251CA7-320D-037D-3439-478F99A0E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554" y="1444773"/>
            <a:ext cx="8168640" cy="1472490"/>
          </a:xfrm>
        </p:spPr>
        <p:txBody>
          <a:bodyPr/>
          <a:lstStyle/>
          <a:p>
            <a:r>
              <a:rPr lang="en-GB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Health systems data</a:t>
            </a:r>
            <a:br>
              <a:rPr lang="en-GB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trial outcomes:</a:t>
            </a:r>
            <a:br>
              <a:rPr lang="en-GB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thinking about data utility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03B324E-B4D2-C554-292F-8BF7A50C3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74281"/>
            <a:ext cx="6858000" cy="630038"/>
          </a:xfrm>
        </p:spPr>
        <p:txBody>
          <a:bodyPr/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Rob Trubey</a:t>
            </a:r>
          </a:p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Centre for Trials Research, Cardiff University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5B6D5A64-0029-E172-4A66-A120C355DFD2}"/>
              </a:ext>
            </a:extLst>
          </p:cNvPr>
          <p:cNvSpPr txBox="1">
            <a:spLocks/>
          </p:cNvSpPr>
          <p:nvPr/>
        </p:nvSpPr>
        <p:spPr>
          <a:xfrm>
            <a:off x="1016721" y="165461"/>
            <a:ext cx="7796350" cy="539932"/>
          </a:xfrm>
          <a:prstGeom prst="rect">
            <a:avLst/>
          </a:prstGeom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solidFill>
                  <a:srgbClr val="CC0030"/>
                </a:solidFill>
              </a:rPr>
              <a:t>TMRP Outcomes Working Group</a:t>
            </a:r>
          </a:p>
        </p:txBody>
      </p:sp>
      <p:pic>
        <p:nvPicPr>
          <p:cNvPr id="8" name="Picture 7" descr="A logo with text on it&#10;&#10;AI-generated content may be incorrect.">
            <a:extLst>
              <a:ext uri="{FF2B5EF4-FFF2-40B4-BE49-F238E27FC236}">
                <a16:creationId xmlns:a16="http://schemas.microsoft.com/office/drawing/2014/main" id="{5AA5F3EC-D548-C195-408F-D1DBD76528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099" b="16339"/>
          <a:stretch/>
        </p:blipFill>
        <p:spPr>
          <a:xfrm>
            <a:off x="6785428" y="3664199"/>
            <a:ext cx="1353429" cy="995611"/>
          </a:xfrm>
          <a:prstGeom prst="rect">
            <a:avLst/>
          </a:prstGeom>
        </p:spPr>
      </p:pic>
      <p:pic>
        <p:nvPicPr>
          <p:cNvPr id="10" name="Picture 9" descr="A blue and black logo&#10;&#10;AI-generated content may be incorrect.">
            <a:extLst>
              <a:ext uri="{FF2B5EF4-FFF2-40B4-BE49-F238E27FC236}">
                <a16:creationId xmlns:a16="http://schemas.microsoft.com/office/drawing/2014/main" id="{064D6B05-02DA-008D-4CF0-B8925D324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163" y="3647677"/>
            <a:ext cx="2217674" cy="1028657"/>
          </a:xfrm>
          <a:prstGeom prst="rect">
            <a:avLst/>
          </a:prstGeom>
        </p:spPr>
      </p:pic>
      <p:pic>
        <p:nvPicPr>
          <p:cNvPr id="12" name="Picture 11" descr="A white rectangular sign with a black and white text&#10;&#10;AI-generated content may be incorrect.">
            <a:extLst>
              <a:ext uri="{FF2B5EF4-FFF2-40B4-BE49-F238E27FC236}">
                <a16:creationId xmlns:a16="http://schemas.microsoft.com/office/drawing/2014/main" id="{9BDCD045-E80C-1A9D-54F8-5E9165F4B0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6451" b="26997"/>
          <a:stretch/>
        </p:blipFill>
        <p:spPr>
          <a:xfrm>
            <a:off x="1005143" y="3846985"/>
            <a:ext cx="1353429" cy="63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45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56B8A-D313-1821-4CFB-5501508E2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80EE3-72F6-91C8-9802-141290B4C1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Free </a:t>
            </a:r>
            <a:r>
              <a:rPr lang="en-GB" dirty="0" err="1"/>
              <a:t>DUCkS</a:t>
            </a:r>
            <a:r>
              <a:rPr lang="en-GB" dirty="0"/>
              <a:t> training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A89B493-1A3E-B198-31CD-D7356CD7D086}"/>
              </a:ext>
            </a:extLst>
          </p:cNvPr>
          <p:cNvSpPr>
            <a:spLocks noGrp="1"/>
          </p:cNvSpPr>
          <p:nvPr/>
        </p:nvSpPr>
        <p:spPr>
          <a:xfrm>
            <a:off x="400355" y="1181059"/>
            <a:ext cx="8343290" cy="3262312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>
                <a:solidFill>
                  <a:srgbClr val="27525C"/>
                </a:solidFill>
              </a:rPr>
              <a:t>Data Utility Considerations for Clinical Trials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4A4BCC-42DC-F823-B491-1F728D13EB61}"/>
              </a:ext>
            </a:extLst>
          </p:cNvPr>
          <p:cNvGrpSpPr/>
          <p:nvPr/>
        </p:nvGrpSpPr>
        <p:grpSpPr>
          <a:xfrm>
            <a:off x="470934" y="1696095"/>
            <a:ext cx="8192604" cy="2685446"/>
            <a:chOff x="434278" y="1689491"/>
            <a:chExt cx="8192604" cy="26854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BD5C6EF-DB77-A0AA-BFBD-AB311CCF0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278" y="1689491"/>
              <a:ext cx="3433780" cy="2684650"/>
            </a:xfrm>
            <a:prstGeom prst="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E87FDED-DB4C-495C-3E53-D0681D123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68058" y="1689491"/>
              <a:ext cx="4758824" cy="2685446"/>
            </a:xfrm>
            <a:prstGeom prst="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</p:pic>
      </p:grpSp>
      <p:sp>
        <p:nvSpPr>
          <p:cNvPr id="7" name="TextBox 52">
            <a:extLst>
              <a:ext uri="{FF2B5EF4-FFF2-40B4-BE49-F238E27FC236}">
                <a16:creationId xmlns:a16="http://schemas.microsoft.com/office/drawing/2014/main" id="{0DA868B7-9516-BE00-5989-172332CB1741}"/>
              </a:ext>
            </a:extLst>
          </p:cNvPr>
          <p:cNvSpPr txBox="1"/>
          <p:nvPr/>
        </p:nvSpPr>
        <p:spPr>
          <a:xfrm>
            <a:off x="4978876" y="4823568"/>
            <a:ext cx="4063049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solidFill>
                  <a:srgbClr val="3EA88F"/>
                </a:solidFill>
                <a:latin typeface="Space Mono" panose="02000509040000020004" pitchFamily="49" charset="0"/>
              </a:rPr>
              <a:t>https://hdruklearn.org/courses</a:t>
            </a:r>
          </a:p>
        </p:txBody>
      </p:sp>
    </p:spTree>
    <p:extLst>
      <p:ext uri="{BB962C8B-B14F-4D97-AF65-F5344CB8AC3E}">
        <p14:creationId xmlns:p14="http://schemas.microsoft.com/office/powerpoint/2010/main" val="3190150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7117E-8F2B-9FF4-E555-98CAC8634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99647-50FF-7170-7D2C-82A7E8A32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BDF6E-6760-47AB-657F-D050B3B65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8304407" cy="329095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GB" sz="2800" dirty="0"/>
              <a:t>Thanks for listening!</a:t>
            </a:r>
            <a:br>
              <a:rPr lang="en-GB" sz="2800" dirty="0"/>
            </a:br>
            <a:endParaRPr lang="en-GB" sz="2800" dirty="0"/>
          </a:p>
          <a:p>
            <a:pPr marL="0" indent="0" algn="ctr">
              <a:buNone/>
            </a:pPr>
            <a:r>
              <a:rPr lang="en-GB" sz="2800" dirty="0"/>
              <a:t>Always happy to answer questions:</a:t>
            </a:r>
          </a:p>
          <a:p>
            <a:pPr marL="0" indent="0" algn="ctr">
              <a:buNone/>
            </a:pPr>
            <a:r>
              <a:rPr lang="en-GB" sz="2800" b="1" dirty="0"/>
              <a:t>trubeyj@cardiff.ac.uk</a:t>
            </a:r>
          </a:p>
        </p:txBody>
      </p:sp>
    </p:spTree>
    <p:extLst>
      <p:ext uri="{BB962C8B-B14F-4D97-AF65-F5344CB8AC3E}">
        <p14:creationId xmlns:p14="http://schemas.microsoft.com/office/powerpoint/2010/main" val="3033768598"/>
      </p:ext>
    </p:extLst>
  </p:cSld>
  <p:clrMapOvr>
    <a:masterClrMapping/>
  </p:clrMapOvr>
  <p:transition spd="slow" advTm="4568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91EF5-05CF-E88B-B29F-5364529E2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A415C-6820-C102-852F-78CC2C81A7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Using HSD for trial outcomes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B0BC92-28C8-93AB-FF70-02FDD271E2FD}"/>
              </a:ext>
            </a:extLst>
          </p:cNvPr>
          <p:cNvGrpSpPr/>
          <p:nvPr/>
        </p:nvGrpSpPr>
        <p:grpSpPr>
          <a:xfrm>
            <a:off x="552450" y="1026273"/>
            <a:ext cx="8039100" cy="3517152"/>
            <a:chOff x="352425" y="1026273"/>
            <a:chExt cx="8039100" cy="3517152"/>
          </a:xfrm>
        </p:grpSpPr>
        <p:pic>
          <p:nvPicPr>
            <p:cNvPr id="2" name="Picture 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474D6BCB-78AE-1E4E-2C10-845ABE78B5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76325" y="1551281"/>
              <a:ext cx="2515200" cy="204093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A94F128-C569-D923-A6AC-414258092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6090" t="-4670" r="22687" b="-3772"/>
            <a:stretch>
              <a:fillRect/>
            </a:stretch>
          </p:blipFill>
          <p:spPr>
            <a:xfrm>
              <a:off x="352425" y="1026273"/>
              <a:ext cx="5038725" cy="3517152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7264E4A-E688-3F3C-8BD6-F763B5BE49D2}"/>
              </a:ext>
            </a:extLst>
          </p:cNvPr>
          <p:cNvSpPr txBox="1"/>
          <p:nvPr/>
        </p:nvSpPr>
        <p:spPr>
          <a:xfrm>
            <a:off x="6076350" y="1289671"/>
            <a:ext cx="2414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via Matt Sydes</a:t>
            </a:r>
          </a:p>
        </p:txBody>
      </p:sp>
    </p:spTree>
    <p:extLst>
      <p:ext uri="{BB962C8B-B14F-4D97-AF65-F5344CB8AC3E}">
        <p14:creationId xmlns:p14="http://schemas.microsoft.com/office/powerpoint/2010/main" val="64381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CDC3C-31B0-4CFC-0057-D52790DD2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15686-3023-B722-42EC-7737802DFD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big questions</a:t>
            </a:r>
          </a:p>
        </p:txBody>
      </p:sp>
      <p:sp>
        <p:nvSpPr>
          <p:cNvPr id="40" name="Rectangle 1">
            <a:extLst>
              <a:ext uri="{FF2B5EF4-FFF2-40B4-BE49-F238E27FC236}">
                <a16:creationId xmlns:a16="http://schemas.microsoft.com/office/drawing/2014/main" id="{88E20052-1333-8042-7959-B38634516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2" name="Picture 41" descr="A few signs on a white background&#10;&#10;AI-generated content may be incorrect.">
            <a:extLst>
              <a:ext uri="{FF2B5EF4-FFF2-40B4-BE49-F238E27FC236}">
                <a16:creationId xmlns:a16="http://schemas.microsoft.com/office/drawing/2014/main" id="{4064C2A3-665B-267A-AB82-677991284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98" y="1082210"/>
            <a:ext cx="7943604" cy="354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79F3E-5DE9-6841-49D6-FA9ED869A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8F9B2B-5701-47A6-9AE1-48D6D325AF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What are </a:t>
            </a:r>
            <a:r>
              <a:rPr lang="en-GB" dirty="0" err="1"/>
              <a:t>DUCkS</a:t>
            </a:r>
            <a:r>
              <a:rPr lang="en-GB" dirty="0"/>
              <a:t>?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77F0057-6A2D-ACFA-1362-7BE55D8168F5}"/>
              </a:ext>
            </a:extLst>
          </p:cNvPr>
          <p:cNvGrpSpPr/>
          <p:nvPr/>
        </p:nvGrpSpPr>
        <p:grpSpPr>
          <a:xfrm>
            <a:off x="497050" y="1599160"/>
            <a:ext cx="8149899" cy="2516602"/>
            <a:chOff x="646009" y="1615063"/>
            <a:chExt cx="8149899" cy="251660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D35A57D-1C45-1075-CF5B-9F1D985A9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09" y="1615063"/>
              <a:ext cx="4490091" cy="2516602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1343FB4-20EC-C871-A699-98A5CF8CB8A4}"/>
                </a:ext>
              </a:extLst>
            </p:cNvPr>
            <p:cNvGrpSpPr/>
            <p:nvPr/>
          </p:nvGrpSpPr>
          <p:grpSpPr>
            <a:xfrm>
              <a:off x="6659968" y="2260369"/>
              <a:ext cx="2135940" cy="1238824"/>
              <a:chOff x="6659968" y="2480593"/>
              <a:chExt cx="2135940" cy="1238824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A826FDB-D39B-E568-8BCD-E695B297D39D}"/>
                  </a:ext>
                </a:extLst>
              </p:cNvPr>
              <p:cNvGrpSpPr/>
              <p:nvPr/>
            </p:nvGrpSpPr>
            <p:grpSpPr>
              <a:xfrm>
                <a:off x="6659968" y="2480593"/>
                <a:ext cx="2135940" cy="584775"/>
                <a:chOff x="6516792" y="1878343"/>
                <a:chExt cx="2135940" cy="584775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AAADFC5-46F0-3CF5-D52C-BF24F6F4F7D1}"/>
                    </a:ext>
                  </a:extLst>
                </p:cNvPr>
                <p:cNvSpPr txBox="1"/>
                <p:nvPr/>
              </p:nvSpPr>
              <p:spPr>
                <a:xfrm>
                  <a:off x="6930592" y="1878343"/>
                  <a:ext cx="172214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b="1" dirty="0">
                      <a:latin typeface="Montserrat" panose="00000500000000000000" pitchFamily="2" charset="0"/>
                    </a:rPr>
                    <a:t>Patient-level comparisons</a:t>
                  </a:r>
                </a:p>
              </p:txBody>
            </p:sp>
            <p:pic>
              <p:nvPicPr>
                <p:cNvPr id="33" name="Graphic 32" descr="Man with solid fill">
                  <a:extLst>
                    <a:ext uri="{FF2B5EF4-FFF2-40B4-BE49-F238E27FC236}">
                      <a16:creationId xmlns:a16="http://schemas.microsoft.com/office/drawing/2014/main" id="{BB43D318-D2B7-0DFC-3752-21E8844528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16792" y="1932640"/>
                  <a:ext cx="443048" cy="443048"/>
                </a:xfrm>
                <a:prstGeom prst="rect">
                  <a:avLst/>
                </a:prstGeom>
              </p:spPr>
            </p:pic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52ACF23-A55F-EF56-1180-BB3F790B4E87}"/>
                  </a:ext>
                </a:extLst>
              </p:cNvPr>
              <p:cNvSpPr txBox="1"/>
              <p:nvPr/>
            </p:nvSpPr>
            <p:spPr>
              <a:xfrm>
                <a:off x="7073520" y="3134642"/>
                <a:ext cx="15908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latin typeface="Montserrat" panose="00000500000000000000" pitchFamily="2" charset="0"/>
                  </a:rPr>
                  <a:t>Trial-level comparisons</a:t>
                </a:r>
              </a:p>
            </p:txBody>
          </p:sp>
          <p:pic>
            <p:nvPicPr>
              <p:cNvPr id="35" name="Graphic 34" descr="Bar chart with solid fill">
                <a:extLst>
                  <a:ext uri="{FF2B5EF4-FFF2-40B4-BE49-F238E27FC236}">
                    <a16:creationId xmlns:a16="http://schemas.microsoft.com/office/drawing/2014/main" id="{60338BE0-D689-54EE-F06A-AB251855A5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668860" y="3217028"/>
                <a:ext cx="442800" cy="442800"/>
              </a:xfrm>
              <a:prstGeom prst="rect">
                <a:avLst/>
              </a:prstGeom>
            </p:spPr>
          </p:pic>
        </p:grpSp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876CB1A7-02AF-541D-480D-AD398D92426B}"/>
                </a:ext>
              </a:extLst>
            </p:cNvPr>
            <p:cNvSpPr/>
            <p:nvPr/>
          </p:nvSpPr>
          <p:spPr>
            <a:xfrm>
              <a:off x="5303649" y="2583817"/>
              <a:ext cx="1170092" cy="591929"/>
            </a:xfrm>
            <a:prstGeom prst="rightArrow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14679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76FF6-5F8E-4CD6-E67B-0D572BE4F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8B213D-4994-5D65-CA08-7D39D15E70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Conducting </a:t>
            </a:r>
            <a:r>
              <a:rPr lang="en-GB" dirty="0" err="1"/>
              <a:t>DUCkS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0CE9BC-812A-5A22-52E1-BE7789FB0A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374" b="11885"/>
          <a:stretch>
            <a:fillRect/>
          </a:stretch>
        </p:blipFill>
        <p:spPr>
          <a:xfrm>
            <a:off x="981026" y="880835"/>
            <a:ext cx="7181947" cy="362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24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F715D-5EA4-394C-6B49-12DDC20FF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630BD-FE42-0B9E-06CC-7A561652BE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DUCkS</a:t>
            </a:r>
            <a:r>
              <a:rPr lang="en-GB" dirty="0"/>
              <a:t>: a growing 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F4060E-F734-A820-E0F2-CE62609E8678}"/>
              </a:ext>
            </a:extLst>
          </p:cNvPr>
          <p:cNvGrpSpPr/>
          <p:nvPr/>
        </p:nvGrpSpPr>
        <p:grpSpPr>
          <a:xfrm>
            <a:off x="633560" y="1266437"/>
            <a:ext cx="7876880" cy="3093349"/>
            <a:chOff x="539754" y="1193866"/>
            <a:chExt cx="7876880" cy="309334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7F59C54-58BC-9E26-5F1A-C9078563B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1419" y="2051615"/>
              <a:ext cx="1690958" cy="2235600"/>
            </a:xfrm>
            <a:prstGeom prst="rect">
              <a:avLst/>
            </a:prstGeom>
            <a:ln>
              <a:solidFill>
                <a:srgbClr val="073763"/>
              </a:solidFill>
            </a:ln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F8B47AA-2F63-B134-C8F3-5CA844000FB9}"/>
                </a:ext>
              </a:extLst>
            </p:cNvPr>
            <p:cNvGrpSpPr/>
            <p:nvPr/>
          </p:nvGrpSpPr>
          <p:grpSpPr>
            <a:xfrm>
              <a:off x="539754" y="1193866"/>
              <a:ext cx="7876880" cy="2483918"/>
              <a:chOff x="539754" y="1193866"/>
              <a:chExt cx="7876880" cy="2483918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B17AB112-9D50-3079-F455-121B71E063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754" y="1193866"/>
                <a:ext cx="1777144" cy="2237175"/>
              </a:xfrm>
              <a:prstGeom prst="rect">
                <a:avLst/>
              </a:prstGeom>
              <a:ln>
                <a:solidFill>
                  <a:srgbClr val="073763"/>
                </a:solidFill>
              </a:ln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D90A235-448D-3A4E-AA7B-7F0B3FF67A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65029" y="1715065"/>
                <a:ext cx="4551605" cy="196271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41258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2451C-7530-F928-DE4F-F4048C51C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CF8F2-1D00-80DB-9FED-082A84AA9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What do we know so far?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73F3FE1-28F6-DA86-8827-3DDBFE64E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27" y="1561246"/>
            <a:ext cx="7339546" cy="239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36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9F83E-5687-2E6E-42D4-4F009D98C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CCD6A-748B-D47B-8FF0-2A41209BE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International perspectives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168D4196-0467-D85E-E864-B5B71C87E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22" y="1198497"/>
            <a:ext cx="7980356" cy="2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8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C539B-0453-E2DC-6137-59F97800C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172B1-E316-2DBB-33B4-532712F9DC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Public perspectives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19F0B8-1AB0-94FC-33FC-2C6AB400F4CE}"/>
              </a:ext>
            </a:extLst>
          </p:cNvPr>
          <p:cNvGrpSpPr/>
          <p:nvPr/>
        </p:nvGrpSpPr>
        <p:grpSpPr>
          <a:xfrm>
            <a:off x="536848" y="1303629"/>
            <a:ext cx="8070303" cy="3137805"/>
            <a:chOff x="405189" y="1332657"/>
            <a:chExt cx="8070303" cy="3137805"/>
          </a:xfrm>
        </p:grpSpPr>
        <p:sp>
          <p:nvSpPr>
            <p:cNvPr id="5" name="Google Shape;1371;p33">
              <a:extLst>
                <a:ext uri="{FF2B5EF4-FFF2-40B4-BE49-F238E27FC236}">
                  <a16:creationId xmlns:a16="http://schemas.microsoft.com/office/drawing/2014/main" id="{2E31F194-F2A8-12DF-8E65-1E8513D40292}"/>
                </a:ext>
              </a:extLst>
            </p:cNvPr>
            <p:cNvSpPr/>
            <p:nvPr/>
          </p:nvSpPr>
          <p:spPr>
            <a:xfrm>
              <a:off x="4583227" y="2321324"/>
              <a:ext cx="2111146" cy="1225827"/>
            </a:xfrm>
            <a:custGeom>
              <a:avLst/>
              <a:gdLst/>
              <a:ahLst/>
              <a:cxnLst/>
              <a:rect l="l" t="t" r="r" b="b"/>
              <a:pathLst>
                <a:path w="1468623" h="852749" extrusionOk="0">
                  <a:moveTo>
                    <a:pt x="1228240" y="212895"/>
                  </a:moveTo>
                  <a:lnTo>
                    <a:pt x="987271" y="0"/>
                  </a:lnTo>
                  <a:lnTo>
                    <a:pt x="1021779" y="140955"/>
                  </a:lnTo>
                  <a:lnTo>
                    <a:pt x="0" y="140955"/>
                  </a:lnTo>
                  <a:lnTo>
                    <a:pt x="322267" y="426375"/>
                  </a:lnTo>
                  <a:lnTo>
                    <a:pt x="0" y="711794"/>
                  </a:lnTo>
                  <a:lnTo>
                    <a:pt x="1021779" y="711794"/>
                  </a:lnTo>
                  <a:lnTo>
                    <a:pt x="987271" y="852749"/>
                  </a:lnTo>
                  <a:lnTo>
                    <a:pt x="1228240" y="639270"/>
                  </a:lnTo>
                  <a:lnTo>
                    <a:pt x="1468624" y="42637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372;p33">
              <a:extLst>
                <a:ext uri="{FF2B5EF4-FFF2-40B4-BE49-F238E27FC236}">
                  <a16:creationId xmlns:a16="http://schemas.microsoft.com/office/drawing/2014/main" id="{9B42FD1B-6D8C-5D15-151E-F14FAB1AFB80}"/>
                </a:ext>
              </a:extLst>
            </p:cNvPr>
            <p:cNvSpPr/>
            <p:nvPr/>
          </p:nvSpPr>
          <p:spPr>
            <a:xfrm>
              <a:off x="2802108" y="2321324"/>
              <a:ext cx="2111146" cy="1225827"/>
            </a:xfrm>
            <a:custGeom>
              <a:avLst/>
              <a:gdLst/>
              <a:ahLst/>
              <a:cxnLst/>
              <a:rect l="l" t="t" r="r" b="b"/>
              <a:pathLst>
                <a:path w="1468623" h="852749" extrusionOk="0">
                  <a:moveTo>
                    <a:pt x="1228240" y="212895"/>
                  </a:moveTo>
                  <a:lnTo>
                    <a:pt x="987271" y="0"/>
                  </a:lnTo>
                  <a:lnTo>
                    <a:pt x="1021779" y="140955"/>
                  </a:lnTo>
                  <a:lnTo>
                    <a:pt x="0" y="140955"/>
                  </a:lnTo>
                  <a:lnTo>
                    <a:pt x="322267" y="426375"/>
                  </a:lnTo>
                  <a:lnTo>
                    <a:pt x="0" y="711794"/>
                  </a:lnTo>
                  <a:lnTo>
                    <a:pt x="1021779" y="711794"/>
                  </a:lnTo>
                  <a:lnTo>
                    <a:pt x="987271" y="852749"/>
                  </a:lnTo>
                  <a:lnTo>
                    <a:pt x="1228240" y="639270"/>
                  </a:lnTo>
                  <a:lnTo>
                    <a:pt x="1468624" y="426375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374;p33">
              <a:extLst>
                <a:ext uri="{FF2B5EF4-FFF2-40B4-BE49-F238E27FC236}">
                  <a16:creationId xmlns:a16="http://schemas.microsoft.com/office/drawing/2014/main" id="{DE449833-BCBF-75CB-D8B3-9708812886B8}"/>
                </a:ext>
              </a:extLst>
            </p:cNvPr>
            <p:cNvSpPr/>
            <p:nvPr/>
          </p:nvSpPr>
          <p:spPr>
            <a:xfrm>
              <a:off x="6364345" y="2321324"/>
              <a:ext cx="2111147" cy="1225827"/>
            </a:xfrm>
            <a:custGeom>
              <a:avLst/>
              <a:gdLst/>
              <a:ahLst/>
              <a:cxnLst/>
              <a:rect l="l" t="t" r="r" b="b"/>
              <a:pathLst>
                <a:path w="1468624" h="852749" extrusionOk="0">
                  <a:moveTo>
                    <a:pt x="1228240" y="212895"/>
                  </a:moveTo>
                  <a:lnTo>
                    <a:pt x="987856" y="0"/>
                  </a:lnTo>
                  <a:lnTo>
                    <a:pt x="1021779" y="140955"/>
                  </a:lnTo>
                  <a:lnTo>
                    <a:pt x="0" y="140955"/>
                  </a:lnTo>
                  <a:lnTo>
                    <a:pt x="322267" y="426375"/>
                  </a:lnTo>
                  <a:lnTo>
                    <a:pt x="0" y="711794"/>
                  </a:lnTo>
                  <a:lnTo>
                    <a:pt x="1021779" y="711794"/>
                  </a:lnTo>
                  <a:lnTo>
                    <a:pt x="987856" y="852749"/>
                  </a:lnTo>
                  <a:lnTo>
                    <a:pt x="1228240" y="639270"/>
                  </a:lnTo>
                  <a:lnTo>
                    <a:pt x="1468624" y="42637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383;p33">
              <a:extLst>
                <a:ext uri="{FF2B5EF4-FFF2-40B4-BE49-F238E27FC236}">
                  <a16:creationId xmlns:a16="http://schemas.microsoft.com/office/drawing/2014/main" id="{E0C072A8-E9AE-0396-05FC-27E3B573A2B8}"/>
                </a:ext>
              </a:extLst>
            </p:cNvPr>
            <p:cNvSpPr/>
            <p:nvPr/>
          </p:nvSpPr>
          <p:spPr>
            <a:xfrm>
              <a:off x="3539233" y="2615778"/>
              <a:ext cx="636900" cy="636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9" name="Google Shape;1384;p33">
              <a:extLst>
                <a:ext uri="{FF2B5EF4-FFF2-40B4-BE49-F238E27FC236}">
                  <a16:creationId xmlns:a16="http://schemas.microsoft.com/office/drawing/2014/main" id="{3D8CE08A-F676-4EA3-1B55-E8336B0E1F2D}"/>
                </a:ext>
              </a:extLst>
            </p:cNvPr>
            <p:cNvSpPr/>
            <p:nvPr/>
          </p:nvSpPr>
          <p:spPr>
            <a:xfrm>
              <a:off x="5320346" y="2615778"/>
              <a:ext cx="636900" cy="636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0" name="Google Shape;1385;p33">
              <a:extLst>
                <a:ext uri="{FF2B5EF4-FFF2-40B4-BE49-F238E27FC236}">
                  <a16:creationId xmlns:a16="http://schemas.microsoft.com/office/drawing/2014/main" id="{88EC5FFB-F098-CC23-C0D5-C46F1DC4812E}"/>
                </a:ext>
              </a:extLst>
            </p:cNvPr>
            <p:cNvSpPr/>
            <p:nvPr/>
          </p:nvSpPr>
          <p:spPr>
            <a:xfrm>
              <a:off x="7101458" y="2615778"/>
              <a:ext cx="636900" cy="636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1" name="Google Shape;1447;p33">
              <a:extLst>
                <a:ext uri="{FF2B5EF4-FFF2-40B4-BE49-F238E27FC236}">
                  <a16:creationId xmlns:a16="http://schemas.microsoft.com/office/drawing/2014/main" id="{7309BD75-B4FE-07E8-4903-F3324AB1662B}"/>
                </a:ext>
              </a:extLst>
            </p:cNvPr>
            <p:cNvSpPr txBox="1"/>
            <p:nvPr/>
          </p:nvSpPr>
          <p:spPr>
            <a:xfrm>
              <a:off x="3559471" y="2768478"/>
              <a:ext cx="596400" cy="32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01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2" name="Google Shape;1448;p33">
              <a:extLst>
                <a:ext uri="{FF2B5EF4-FFF2-40B4-BE49-F238E27FC236}">
                  <a16:creationId xmlns:a16="http://schemas.microsoft.com/office/drawing/2014/main" id="{AA12BE24-5E24-8305-6199-BE4E75C043E5}"/>
                </a:ext>
              </a:extLst>
            </p:cNvPr>
            <p:cNvSpPr txBox="1"/>
            <p:nvPr/>
          </p:nvSpPr>
          <p:spPr>
            <a:xfrm>
              <a:off x="5340583" y="2768478"/>
              <a:ext cx="596400" cy="32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02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3" name="Google Shape;1449;p33">
              <a:extLst>
                <a:ext uri="{FF2B5EF4-FFF2-40B4-BE49-F238E27FC236}">
                  <a16:creationId xmlns:a16="http://schemas.microsoft.com/office/drawing/2014/main" id="{901E2F1A-5236-3882-BD8D-4666DBFC632A}"/>
                </a:ext>
              </a:extLst>
            </p:cNvPr>
            <p:cNvSpPr txBox="1"/>
            <p:nvPr/>
          </p:nvSpPr>
          <p:spPr>
            <a:xfrm>
              <a:off x="7121708" y="2768478"/>
              <a:ext cx="596400" cy="32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03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C1F243-7F36-9831-2638-81CB28942B21}"/>
                </a:ext>
              </a:extLst>
            </p:cNvPr>
            <p:cNvSpPr txBox="1"/>
            <p:nvPr/>
          </p:nvSpPr>
          <p:spPr>
            <a:xfrm>
              <a:off x="2802108" y="1348470"/>
              <a:ext cx="21111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anose="00000500000000000000" pitchFamily="2" charset="0"/>
                </a:rPr>
                <a:t>Baseline distrust of medical records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08270C-AAE3-F60F-C309-4747E2AF104E}"/>
                </a:ext>
              </a:extLst>
            </p:cNvPr>
            <p:cNvSpPr txBox="1"/>
            <p:nvPr/>
          </p:nvSpPr>
          <p:spPr>
            <a:xfrm>
              <a:off x="4583227" y="3547132"/>
              <a:ext cx="21111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anose="00000500000000000000" pitchFamily="2" charset="0"/>
                </a:rPr>
                <a:t>Concerns about equity and completeness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55AB78-5F62-25D2-CAAA-27942C6B6668}"/>
                </a:ext>
              </a:extLst>
            </p:cNvPr>
            <p:cNvSpPr txBox="1"/>
            <p:nvPr/>
          </p:nvSpPr>
          <p:spPr>
            <a:xfrm>
              <a:off x="6364345" y="1332657"/>
              <a:ext cx="21111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anose="00000500000000000000" pitchFamily="2" charset="0"/>
                </a:rPr>
                <a:t>DUCkS</a:t>
              </a:r>
              <a:r>
                <a:rPr lang="en-GB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anose="00000500000000000000" pitchFamily="2" charset="0"/>
                </a:rPr>
                <a:t> seen as a positive way to build trust</a:t>
              </a:r>
            </a:p>
          </p:txBody>
        </p: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E958DE21-A6DE-BF18-2117-4D7A17BD75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89" y="2115795"/>
              <a:ext cx="1891656" cy="1629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949992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inical Trials Research centre template" id="{5019DB2E-39F3-F947-9CF7-B3B1FCC83B07}" vid="{F33E99AC-8E91-044F-AECE-8BB773C28F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1fab9d6-f26a-4cc4-b56d-b5c3902b8101" xsi:nil="true"/>
    <lcf76f155ced4ddcb4097134ff3c332f xmlns="c66fdac9-deed-412a-b2ae-dd69137872f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70C7B70948504B8ABD213D661203A5" ma:contentTypeVersion="17" ma:contentTypeDescription="Create a new document." ma:contentTypeScope="" ma:versionID="0e5f113186d308955158eb42c824bec5">
  <xsd:schema xmlns:xsd="http://www.w3.org/2001/XMLSchema" xmlns:xs="http://www.w3.org/2001/XMLSchema" xmlns:p="http://schemas.microsoft.com/office/2006/metadata/properties" xmlns:ns2="c66fdac9-deed-412a-b2ae-dd69137872f0" xmlns:ns3="71fab9d6-f26a-4cc4-b56d-b5c3902b8101" targetNamespace="http://schemas.microsoft.com/office/2006/metadata/properties" ma:root="true" ma:fieldsID="e183303ee919a676f55c669cf4477c0b" ns2:_="" ns3:_="">
    <xsd:import namespace="c66fdac9-deed-412a-b2ae-dd69137872f0"/>
    <xsd:import namespace="71fab9d6-f26a-4cc4-b56d-b5c3902b81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fdac9-deed-412a-b2ae-dd69137872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354608c-5633-40c1-be57-7b60b5f02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ab9d6-f26a-4cc4-b56d-b5c3902b810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c7ed75dc-9e5b-4b7d-9524-aa86ca7097f3}" ma:internalName="TaxCatchAll" ma:showField="CatchAllData" ma:web="71fab9d6-f26a-4cc4-b56d-b5c3902b81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9ED1ED-7061-4307-B79F-2ADD0480CFAA}">
  <ds:schemaRefs>
    <ds:schemaRef ds:uri="c66fdac9-deed-412a-b2ae-dd69137872f0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71fab9d6-f26a-4cc4-b56d-b5c3902b8101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C1E821B-E5F1-43D3-A189-19FA347D52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8FC90D-022B-4CFD-9BF6-583EFA5D6D28}">
  <ds:schemaRefs>
    <ds:schemaRef ds:uri="71fab9d6-f26a-4cc4-b56d-b5c3902b8101"/>
    <ds:schemaRef ds:uri="c66fdac9-deed-412a-b2ae-dd69137872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bdb74b30-9568-4856-bdbf-06759778fcbc}" enabled="0" method="" siteId="{bdb74b30-9568-4856-bdbf-06759778fc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19174</TotalTime>
  <Words>132</Words>
  <Application>Microsoft Office PowerPoint</Application>
  <PresentationFormat>On-screen Show (16:9)</PresentationFormat>
  <Paragraphs>40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Franklin Gothic Book</vt:lpstr>
      <vt:lpstr>Montserrat</vt:lpstr>
      <vt:lpstr>Montserrat Medium</vt:lpstr>
      <vt:lpstr>Montserrat SemiBold</vt:lpstr>
      <vt:lpstr>Space Mono</vt:lpstr>
      <vt:lpstr>Custom Design</vt:lpstr>
      <vt:lpstr>Health systems data for trial outcomes: thinking about data utility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Lewis</dc:creator>
  <cp:lastModifiedBy>Robert Trubey</cp:lastModifiedBy>
  <cp:revision>60</cp:revision>
  <cp:lastPrinted>2025-03-24T08:48:42Z</cp:lastPrinted>
  <dcterms:created xsi:type="dcterms:W3CDTF">2022-10-03T17:24:45Z</dcterms:created>
  <dcterms:modified xsi:type="dcterms:W3CDTF">2025-07-02T09:02:23Z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0x010100FC70C7B70948504B8ABD213D661203A5</vt:lpwstr>
  </property>
  <property fmtid="{D5CDD505-2E9C-101B-9397-08002B2CF9AE}" pid="3" name="MediaServiceImageTags">
    <vt:lpwstr/>
  </property>
</Properties>
</file>